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323" r:id="rId2"/>
    <p:sldId id="256" r:id="rId3"/>
    <p:sldId id="329" r:id="rId4"/>
    <p:sldId id="330" r:id="rId5"/>
    <p:sldId id="462" r:id="rId6"/>
    <p:sldId id="293" r:id="rId7"/>
    <p:sldId id="464" r:id="rId8"/>
    <p:sldId id="463" r:id="rId9"/>
    <p:sldId id="465" r:id="rId10"/>
    <p:sldId id="432" r:id="rId11"/>
    <p:sldId id="467" r:id="rId12"/>
    <p:sldId id="466" r:id="rId13"/>
    <p:sldId id="468" r:id="rId14"/>
    <p:sldId id="470" r:id="rId15"/>
    <p:sldId id="471" r:id="rId16"/>
    <p:sldId id="472" r:id="rId17"/>
    <p:sldId id="473" r:id="rId18"/>
    <p:sldId id="474" r:id="rId19"/>
    <p:sldId id="475" r:id="rId20"/>
    <p:sldId id="476" r:id="rId21"/>
    <p:sldId id="477" r:id="rId22"/>
    <p:sldId id="479" r:id="rId23"/>
    <p:sldId id="478" r:id="rId24"/>
    <p:sldId id="480" r:id="rId25"/>
    <p:sldId id="481" r:id="rId26"/>
    <p:sldId id="482" r:id="rId27"/>
    <p:sldId id="483" r:id="rId28"/>
    <p:sldId id="331" r:id="rId29"/>
    <p:sldId id="333" r:id="rId30"/>
  </p:sldIdLst>
  <p:sldSz cx="9144000" cy="6858000" type="screen4x3"/>
  <p:notesSz cx="6858000" cy="9144000"/>
  <p:custDataLst>
    <p:tags r:id="rId32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-72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1828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Các</a:t>
          </a:r>
          <a:r>
            <a:rPr lang="en-US" dirty="0" smtClean="0"/>
            <a:t> </a:t>
          </a:r>
          <a:r>
            <a:rPr lang="en-US" dirty="0" err="1" smtClean="0"/>
            <a:t>loại</a:t>
          </a:r>
          <a:r>
            <a:rPr lang="en-US" dirty="0" smtClean="0"/>
            <a:t> </a:t>
          </a:r>
          <a:r>
            <a:rPr lang="en-US" dirty="0" err="1" smtClean="0"/>
            <a:t>mẫu</a:t>
          </a:r>
          <a:r>
            <a:rPr lang="en-US" dirty="0" smtClean="0"/>
            <a:t>.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400" dirty="0" smtClean="0"/>
            <a:t>1.Thế </a:t>
          </a:r>
          <a:r>
            <a:rPr lang="en-US" sz="2400" dirty="0" err="1" smtClean="0"/>
            <a:t>nào</a:t>
          </a:r>
          <a:r>
            <a:rPr lang="en-US" sz="2400" dirty="0" smtClean="0"/>
            <a:t> </a:t>
          </a:r>
          <a:r>
            <a:rPr lang="en-US" sz="2400" dirty="0" err="1" smtClean="0"/>
            <a:t>là</a:t>
          </a:r>
          <a:r>
            <a:rPr lang="en-US" sz="2400" dirty="0" smtClean="0"/>
            <a:t> </a:t>
          </a:r>
          <a:r>
            <a:rPr lang="en-US" sz="2400" dirty="0" err="1" smtClean="0"/>
            <a:t>mẫu</a:t>
          </a:r>
          <a:r>
            <a:rPr lang="en-US" sz="2400" dirty="0" smtClean="0"/>
            <a:t> </a:t>
          </a:r>
          <a:r>
            <a:rPr lang="en-US" sz="2400" dirty="0" err="1" smtClean="0"/>
            <a:t>kiểm</a:t>
          </a:r>
          <a:r>
            <a:rPr lang="en-US" sz="2400" dirty="0" smtClean="0"/>
            <a:t> </a:t>
          </a:r>
          <a:r>
            <a:rPr lang="en-US" sz="2400" dirty="0" err="1" smtClean="0"/>
            <a:t>thông</a:t>
          </a:r>
          <a:r>
            <a:rPr lang="en-US" sz="2400" dirty="0" smtClean="0"/>
            <a:t> </a:t>
          </a:r>
          <a:r>
            <a:rPr lang="en-US" sz="2400" dirty="0" err="1" smtClean="0"/>
            <a:t>số</a:t>
          </a:r>
          <a:r>
            <a:rPr lang="en-US" sz="2400" dirty="0" smtClean="0"/>
            <a:t>?</a:t>
          </a:r>
          <a:endParaRPr lang="en-US" sz="24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2. </a:t>
          </a:r>
          <a:r>
            <a:rPr lang="en-US" sz="1800" dirty="0" err="1" smtClean="0">
              <a:solidFill>
                <a:schemeClr val="tx1"/>
              </a:solidFill>
            </a:rPr>
            <a:t>Thế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nào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là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mẫu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tiền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sản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xuất</a:t>
          </a:r>
          <a:r>
            <a:rPr lang="en-US" sz="2400" dirty="0" smtClean="0">
              <a:solidFill>
                <a:schemeClr val="tx1"/>
              </a:solidFill>
            </a:rPr>
            <a:t>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/>
            <a:t>3. </a:t>
          </a:r>
          <a:r>
            <a:rPr lang="en-US" sz="1800" dirty="0" err="1" smtClean="0">
              <a:solidFill>
                <a:schemeClr val="bg1"/>
              </a:solidFill>
            </a:rPr>
            <a:t>Trong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giai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đoạn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phát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triển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đơn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hàng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err="1" smtClean="0">
              <a:solidFill>
                <a:schemeClr val="bg1"/>
              </a:solidFill>
            </a:rPr>
            <a:t>mẫu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nào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quan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trọng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nhất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err="1" smtClean="0">
              <a:solidFill>
                <a:schemeClr val="bg1"/>
              </a:solidFill>
            </a:rPr>
            <a:t>tại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sao</a:t>
          </a:r>
          <a:r>
            <a:rPr lang="en-US" sz="1800" dirty="0" smtClean="0">
              <a:solidFill>
                <a:schemeClr val="bg1"/>
              </a:solidFill>
            </a:rPr>
            <a:t>?</a:t>
          </a:r>
          <a:endParaRPr lang="en-US" sz="18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4. </a:t>
          </a:r>
          <a:r>
            <a:rPr lang="en-US" sz="1800" dirty="0" err="1" smtClean="0">
              <a:solidFill>
                <a:srgbClr val="000000"/>
              </a:solidFill>
            </a:rPr>
            <a:t>Trong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giai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đoạn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sx</a:t>
          </a:r>
          <a:r>
            <a:rPr lang="en-US" sz="1800" dirty="0" smtClean="0">
              <a:solidFill>
                <a:srgbClr val="000000"/>
              </a:solidFill>
            </a:rPr>
            <a:t> ĐH, </a:t>
          </a:r>
          <a:r>
            <a:rPr lang="en-US" sz="1800" dirty="0" err="1" smtClean="0">
              <a:solidFill>
                <a:srgbClr val="000000"/>
              </a:solidFill>
            </a:rPr>
            <a:t>mẫu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nào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quan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trọng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nhất</a:t>
          </a:r>
          <a:r>
            <a:rPr lang="en-US" sz="1800" dirty="0" smtClean="0">
              <a:solidFill>
                <a:srgbClr val="000000"/>
              </a:solidFill>
            </a:rPr>
            <a:t>, </a:t>
          </a:r>
          <a:r>
            <a:rPr lang="en-US" sz="1800" dirty="0" err="1" smtClean="0">
              <a:solidFill>
                <a:srgbClr val="000000"/>
              </a:solidFill>
            </a:rPr>
            <a:t>tại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sao</a:t>
          </a:r>
          <a:r>
            <a:rPr lang="en-US" sz="1800" dirty="0" smtClean="0">
              <a:solidFill>
                <a:srgbClr val="000000"/>
              </a:solidFill>
            </a:rPr>
            <a:t>?</a:t>
          </a:r>
          <a:endParaRPr lang="en-US" sz="18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17913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00898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74078" custScaleY="1120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129924" custScaleY="1107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vi-VN" sz="3600" dirty="0" smtClean="0"/>
            <a:t>Chuẩn bị tài liệu kỹ thuật cho sản xuất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en-US" sz="3600" dirty="0" smtClean="0"/>
            <a:t>Theo </a:t>
          </a:r>
          <a:r>
            <a:rPr lang="en-US" sz="3600" dirty="0" err="1" smtClean="0"/>
            <a:t>dõi</a:t>
          </a:r>
          <a:r>
            <a:rPr lang="en-US" sz="3600" dirty="0" smtClean="0"/>
            <a:t> NPL </a:t>
          </a:r>
          <a:r>
            <a:rPr lang="en-US" sz="3600" dirty="0" err="1" smtClean="0"/>
            <a:t>trong</a:t>
          </a:r>
          <a:r>
            <a:rPr lang="en-US" sz="3600" dirty="0" smtClean="0"/>
            <a:t> </a:t>
          </a:r>
          <a:r>
            <a:rPr lang="en-US" sz="3600" dirty="0" err="1" smtClean="0"/>
            <a:t>quá</a:t>
          </a:r>
          <a:r>
            <a:rPr lang="en-US" sz="3600" dirty="0" smtClean="0"/>
            <a:t> </a:t>
          </a:r>
          <a:r>
            <a:rPr lang="en-US" sz="3600" dirty="0" err="1" smtClean="0"/>
            <a:t>trình</a:t>
          </a:r>
          <a:r>
            <a:rPr lang="en-US" sz="3600" dirty="0" smtClean="0"/>
            <a:t> s</a:t>
          </a:r>
          <a:r>
            <a:rPr lang="vi-VN" sz="3600" dirty="0" smtClean="0"/>
            <a:t>ản xuất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Y="45413" custLinFactNeighborX="-119" custLinFactNeighborY="-35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20457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4668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733803" y="1752601"/>
          <a:ext cx="2418132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err="1" smtClean="0"/>
            <a:t>Các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loại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mẫu</a:t>
          </a:r>
          <a:r>
            <a:rPr lang="en-US" sz="3700" kern="1200" dirty="0" smtClean="0"/>
            <a:t>.</a:t>
          </a:r>
          <a:endParaRPr lang="en-US" sz="3700" kern="1200" dirty="0"/>
        </a:p>
      </dsp:txBody>
      <dsp:txXfrm>
        <a:off x="4087930" y="2074692"/>
        <a:ext cx="1709878" cy="1555194"/>
      </dsp:txXfrm>
    </dsp:sp>
    <dsp:sp modelId="{038823BB-D703-453A-A54E-D4694DAB7CA1}">
      <dsp:nvSpPr>
        <dsp:cNvPr id="0" name=""/>
        <dsp:cNvSpPr/>
      </dsp:nvSpPr>
      <dsp:spPr>
        <a:xfrm>
          <a:off x="3914166" y="-41475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1.Thế </a:t>
          </a:r>
          <a:r>
            <a:rPr lang="en-US" sz="2400" kern="1200" dirty="0" err="1" smtClean="0"/>
            <a:t>nào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là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mẫu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kiểm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thông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số</a:t>
          </a:r>
          <a:r>
            <a:rPr lang="en-US" sz="2400" kern="1200" dirty="0" smtClean="0"/>
            <a:t>?</a:t>
          </a:r>
          <a:endParaRPr lang="en-US" sz="2400" kern="1200" dirty="0"/>
        </a:p>
      </dsp:txBody>
      <dsp:txXfrm>
        <a:off x="4215466" y="168756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6394645" y="2133598"/>
          <a:ext cx="1448435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2. </a:t>
          </a:r>
          <a:r>
            <a:rPr lang="en-US" sz="1800" kern="1200" dirty="0" err="1" smtClean="0">
              <a:solidFill>
                <a:schemeClr val="tx1"/>
              </a:solidFill>
            </a:rPr>
            <a:t>Thế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nào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là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mẫu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tiền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sản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xuất</a:t>
          </a:r>
          <a:r>
            <a:rPr lang="en-US" sz="2400" kern="1200" dirty="0" smtClean="0">
              <a:solidFill>
                <a:schemeClr val="tx1"/>
              </a:solidFill>
            </a:rPr>
            <a:t>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606763" y="2344098"/>
        <a:ext cx="1024199" cy="1016381"/>
      </dsp:txXfrm>
    </dsp:sp>
    <dsp:sp modelId="{5AA516A6-C817-4DDA-9D15-9CCEBFD50881}">
      <dsp:nvSpPr>
        <dsp:cNvPr id="0" name=""/>
        <dsp:cNvSpPr/>
      </dsp:nvSpPr>
      <dsp:spPr>
        <a:xfrm>
          <a:off x="3693387" y="4223889"/>
          <a:ext cx="2498966" cy="1608785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3. </a:t>
          </a:r>
          <a:r>
            <a:rPr lang="en-US" sz="1800" kern="1200" dirty="0" err="1" smtClean="0">
              <a:solidFill>
                <a:schemeClr val="bg1"/>
              </a:solidFill>
            </a:rPr>
            <a:t>Trong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giai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đoạn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phát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triển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đơn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hàng</a:t>
          </a:r>
          <a:r>
            <a:rPr lang="en-US" sz="1800" kern="1200" dirty="0" smtClean="0">
              <a:solidFill>
                <a:schemeClr val="bg1"/>
              </a:solidFill>
            </a:rPr>
            <a:t>, </a:t>
          </a:r>
          <a:r>
            <a:rPr lang="en-US" sz="1800" kern="1200" dirty="0" err="1" smtClean="0">
              <a:solidFill>
                <a:schemeClr val="bg1"/>
              </a:solidFill>
            </a:rPr>
            <a:t>mẫu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nào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quan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trọng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nhất</a:t>
          </a:r>
          <a:r>
            <a:rPr lang="en-US" sz="1800" kern="1200" dirty="0" smtClean="0">
              <a:solidFill>
                <a:schemeClr val="bg1"/>
              </a:solidFill>
            </a:rPr>
            <a:t>, </a:t>
          </a:r>
          <a:r>
            <a:rPr lang="en-US" sz="1800" kern="1200" dirty="0" err="1" smtClean="0">
              <a:solidFill>
                <a:schemeClr val="bg1"/>
              </a:solidFill>
            </a:rPr>
            <a:t>tại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sao</a:t>
          </a:r>
          <a:r>
            <a:rPr lang="en-US" sz="1800" kern="1200" dirty="0" smtClean="0">
              <a:solidFill>
                <a:schemeClr val="bg1"/>
              </a:solidFill>
            </a:rPr>
            <a:t>?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4059352" y="4459490"/>
        <a:ext cx="1767036" cy="1137583"/>
      </dsp:txXfrm>
    </dsp:sp>
    <dsp:sp modelId="{F00FAAE5-AFCC-4A84-85AE-0A510543EDD5}">
      <dsp:nvSpPr>
        <dsp:cNvPr id="0" name=""/>
        <dsp:cNvSpPr/>
      </dsp:nvSpPr>
      <dsp:spPr>
        <a:xfrm>
          <a:off x="1834319" y="2057400"/>
          <a:ext cx="1865116" cy="1589778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4. </a:t>
          </a:r>
          <a:r>
            <a:rPr lang="en-US" sz="1800" kern="1200" dirty="0" err="1" smtClean="0">
              <a:solidFill>
                <a:srgbClr val="000000"/>
              </a:solidFill>
            </a:rPr>
            <a:t>Trong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giai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đoạn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sx</a:t>
          </a:r>
          <a:r>
            <a:rPr lang="en-US" sz="1800" kern="1200" dirty="0" smtClean="0">
              <a:solidFill>
                <a:srgbClr val="000000"/>
              </a:solidFill>
            </a:rPr>
            <a:t> ĐH, </a:t>
          </a:r>
          <a:r>
            <a:rPr lang="en-US" sz="1800" kern="1200" dirty="0" err="1" smtClean="0">
              <a:solidFill>
                <a:srgbClr val="000000"/>
              </a:solidFill>
            </a:rPr>
            <a:t>mẫu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nào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quan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trọng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nhất</a:t>
          </a:r>
          <a:r>
            <a:rPr lang="en-US" sz="1800" kern="1200" dirty="0" smtClean="0">
              <a:solidFill>
                <a:srgbClr val="000000"/>
              </a:solidFill>
            </a:rPr>
            <a:t>, </a:t>
          </a:r>
          <a:r>
            <a:rPr lang="en-US" sz="1800" kern="1200" dirty="0" err="1" smtClean="0">
              <a:solidFill>
                <a:srgbClr val="000000"/>
              </a:solidFill>
            </a:rPr>
            <a:t>tại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sao</a:t>
          </a:r>
          <a:r>
            <a:rPr lang="en-US" sz="1800" kern="1200" dirty="0" smtClean="0">
              <a:solidFill>
                <a:srgbClr val="000000"/>
              </a:solidFill>
            </a:rPr>
            <a:t>?</a:t>
          </a:r>
          <a:endParaRPr lang="en-US" sz="1800" kern="1200" dirty="0">
            <a:solidFill>
              <a:srgbClr val="000000"/>
            </a:solidFill>
          </a:endParaRPr>
        </a:p>
      </dsp:txBody>
      <dsp:txXfrm>
        <a:off x="2107459" y="2290218"/>
        <a:ext cx="1318836" cy="11241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70346" y="539235"/>
          <a:ext cx="7527297" cy="106824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3600" kern="1200" dirty="0" smtClean="0"/>
            <a:t>Chuẩn bị tài liệu kỹ thuật cho sản xuất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70346" y="539235"/>
        <a:ext cx="7527297" cy="1068241"/>
      </dsp:txXfrm>
    </dsp:sp>
    <dsp:sp modelId="{1BBB8544-FF40-46BE-9BC2-FD416B5AFC94}">
      <dsp:nvSpPr>
        <dsp:cNvPr id="0" name=""/>
        <dsp:cNvSpPr/>
      </dsp:nvSpPr>
      <dsp:spPr>
        <a:xfrm>
          <a:off x="308337" y="691472"/>
          <a:ext cx="1093932" cy="871205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6097" y="2715372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Theo </a:t>
          </a:r>
          <a:r>
            <a:rPr lang="en-US" sz="3600" kern="1200" dirty="0" err="1" smtClean="0"/>
            <a:t>dõi</a:t>
          </a:r>
          <a:r>
            <a:rPr lang="en-US" sz="3600" kern="1200" dirty="0" smtClean="0"/>
            <a:t> NPL </a:t>
          </a:r>
          <a:r>
            <a:rPr lang="en-US" sz="3600" kern="1200" dirty="0" err="1" smtClean="0"/>
            <a:t>trong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quá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trình</a:t>
          </a:r>
          <a:r>
            <a:rPr lang="en-US" sz="3600" kern="1200" dirty="0" smtClean="0"/>
            <a:t> s</a:t>
          </a:r>
          <a:r>
            <a:rPr lang="vi-VN" sz="3600" kern="1200" dirty="0" smtClean="0"/>
            <a:t>ản xuất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2715372"/>
        <a:ext cx="7565310" cy="997249"/>
      </dsp:txXfrm>
    </dsp:sp>
    <dsp:sp modelId="{B4A0F5A2-51C6-45C7-A17E-0BB067A82B61}">
      <dsp:nvSpPr>
        <dsp:cNvPr id="0" name=""/>
        <dsp:cNvSpPr/>
      </dsp:nvSpPr>
      <dsp:spPr>
        <a:xfrm>
          <a:off x="308340" y="2831929"/>
          <a:ext cx="980120" cy="82487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264676717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9,10)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tài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may.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668902421"/>
              </p:ext>
            </p:extLst>
          </p:nvPr>
        </p:nvGraphicFramePr>
        <p:xfrm>
          <a:off x="685800" y="12192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81187" y="2819400"/>
            <a:ext cx="7077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95400" y="19050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1195388" y="4267200"/>
            <a:ext cx="569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9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may </a:t>
            </a:r>
            <a:r>
              <a:rPr lang="en-US" sz="2800" i="1" u="sng" dirty="0" err="1"/>
              <a:t>mẫu</a:t>
            </a:r>
            <a:endParaRPr lang="en-US" sz="2800" i="1" u="sng" dirty="0"/>
          </a:p>
          <a:p>
            <a:pPr marL="0" indent="0">
              <a:buNone/>
            </a:pP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mẫu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đạt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được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theo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yêu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cầu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/>
              <a:t>,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vậy</a:t>
            </a:r>
            <a:r>
              <a:rPr lang="en-US" sz="2800" dirty="0"/>
              <a:t>,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may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bên</a:t>
            </a:r>
            <a:r>
              <a:rPr lang="en-US" sz="2800" dirty="0"/>
              <a:t> </a:t>
            </a:r>
            <a:r>
              <a:rPr lang="en-US" sz="2800" dirty="0" err="1"/>
              <a:t>dưới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ràng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200" dirty="0" smtClean="0"/>
              <a:t>8.1. </a:t>
            </a:r>
            <a:r>
              <a:rPr lang="en-US" sz="2200" dirty="0" err="1"/>
              <a:t>Tài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kỹ</a:t>
            </a:r>
            <a:r>
              <a:rPr lang="en-US" sz="2200" dirty="0"/>
              <a:t> </a:t>
            </a:r>
            <a:r>
              <a:rPr lang="en-US" sz="2200" dirty="0" err="1"/>
              <a:t>thuật</a:t>
            </a:r>
            <a:r>
              <a:rPr lang="en-US" sz="2200" dirty="0"/>
              <a:t> </a:t>
            </a:r>
            <a:r>
              <a:rPr lang="en-US" sz="2200" dirty="0" err="1"/>
              <a:t>khách</a:t>
            </a:r>
            <a:r>
              <a:rPr lang="en-US" sz="2200" dirty="0"/>
              <a:t> </a:t>
            </a:r>
            <a:r>
              <a:rPr lang="en-US" sz="2200" dirty="0" err="1" smtClean="0"/>
              <a:t>hàng</a:t>
            </a:r>
            <a:r>
              <a:rPr lang="en-US" sz="2200" dirty="0" smtClean="0"/>
              <a:t> (</a:t>
            </a:r>
            <a:r>
              <a:rPr lang="en-US" sz="2200" dirty="0" err="1" smtClean="0"/>
              <a:t>đã</a:t>
            </a:r>
            <a:r>
              <a:rPr lang="en-US" sz="2200" dirty="0" smtClean="0"/>
              <a:t> </a:t>
            </a:r>
            <a:r>
              <a:rPr lang="en-US" sz="2200" dirty="0" err="1" smtClean="0"/>
              <a:t>học</a:t>
            </a:r>
            <a:r>
              <a:rPr lang="en-US" sz="2200" dirty="0" smtClean="0"/>
              <a:t> ở </a:t>
            </a:r>
            <a:r>
              <a:rPr lang="en-US" sz="2200" dirty="0" err="1" smtClean="0"/>
              <a:t>buổi</a:t>
            </a:r>
            <a:r>
              <a:rPr lang="en-US" sz="2200" dirty="0" smtClean="0"/>
              <a:t> </a:t>
            </a:r>
            <a:r>
              <a:rPr lang="en-US" sz="2200" dirty="0" err="1" smtClean="0"/>
              <a:t>trước</a:t>
            </a:r>
            <a:r>
              <a:rPr lang="en-US" sz="2200" dirty="0" smtClean="0"/>
              <a:t>)</a:t>
            </a:r>
            <a:endParaRPr lang="en-US" sz="22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4478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8.2.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hệ</a:t>
            </a:r>
            <a:r>
              <a:rPr lang="en-US" sz="3200" dirty="0" smtClean="0"/>
              <a:t> </a:t>
            </a:r>
            <a:r>
              <a:rPr lang="en-US" sz="3200" dirty="0" err="1" smtClean="0"/>
              <a:t>thống</a:t>
            </a:r>
            <a:r>
              <a:rPr lang="en-US" sz="3200" dirty="0" smtClean="0"/>
              <a:t> </a:t>
            </a:r>
            <a:r>
              <a:rPr lang="en-US" sz="3200" dirty="0" err="1" smtClean="0"/>
              <a:t>nội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3945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may </a:t>
            </a:r>
            <a:r>
              <a:rPr lang="en-US" sz="2800" i="1" u="sng" dirty="0" err="1"/>
              <a:t>mẫu</a:t>
            </a:r>
            <a:endParaRPr lang="en-US" sz="2800" i="1" u="sng" dirty="0"/>
          </a:p>
          <a:p>
            <a:pPr marL="0" indent="0">
              <a:buNone/>
            </a:pPr>
            <a:r>
              <a:rPr lang="en-US" sz="2800" dirty="0" smtClean="0"/>
              <a:t>-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vẽ</a:t>
            </a:r>
            <a:r>
              <a:rPr lang="en-US" sz="2800" dirty="0"/>
              <a:t>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phức</a:t>
            </a:r>
            <a:r>
              <a:rPr lang="en-US" sz="2800" dirty="0"/>
              <a:t> </a:t>
            </a:r>
            <a:r>
              <a:rPr lang="en-US" sz="2800" dirty="0" err="1"/>
              <a:t>tạp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thống</a:t>
            </a:r>
            <a:r>
              <a:rPr lang="en-US" sz="2800" dirty="0" smtClean="0"/>
              <a:t> </a:t>
            </a:r>
            <a:r>
              <a:rPr lang="en-US" sz="2800" dirty="0" err="1" smtClean="0"/>
              <a:t>kê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: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đo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size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dung </a:t>
            </a:r>
            <a:r>
              <a:rPr lang="en-US" sz="2800" dirty="0" err="1" smtClean="0"/>
              <a:t>sai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đo</a:t>
            </a:r>
            <a:endParaRPr lang="en-US" sz="2800" dirty="0" smtClean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may </a:t>
            </a:r>
            <a:r>
              <a:rPr lang="en-US" sz="2800" i="1" u="sng" dirty="0" err="1"/>
              <a:t>mẫu</a:t>
            </a:r>
            <a:endParaRPr lang="en-US" sz="2800" i="1" u="sng" dirty="0"/>
          </a:p>
          <a:p>
            <a:pPr marL="0" indent="0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 may: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thiết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may </a:t>
            </a:r>
            <a:r>
              <a:rPr lang="en-US" sz="2800" dirty="0" err="1" smtClean="0"/>
              <a:t>tại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bản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may</a:t>
            </a:r>
          </a:p>
          <a:p>
            <a:pPr marL="0" indent="0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thùa</a:t>
            </a:r>
            <a:r>
              <a:rPr lang="en-US" sz="2800" dirty="0" smtClean="0"/>
              <a:t>, </a:t>
            </a:r>
            <a:r>
              <a:rPr lang="en-US" sz="2800" dirty="0" err="1" smtClean="0"/>
              <a:t>đính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nhãn</a:t>
            </a:r>
            <a:r>
              <a:rPr lang="en-US" sz="2800" dirty="0" smtClean="0"/>
              <a:t> </a:t>
            </a:r>
            <a:r>
              <a:rPr lang="en-US" sz="2800" dirty="0" err="1" smtClean="0"/>
              <a:t>mác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1541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</a:t>
            </a:r>
            <a:r>
              <a:rPr lang="en-US" sz="2800" i="1" u="sng" dirty="0" err="1"/>
              <a:t>sản</a:t>
            </a:r>
            <a:r>
              <a:rPr lang="en-US" sz="2800" i="1" u="sng" dirty="0"/>
              <a:t> </a:t>
            </a:r>
            <a:r>
              <a:rPr lang="en-US" sz="2800" i="1" u="sng" dirty="0" err="1"/>
              <a:t>xuất</a:t>
            </a:r>
            <a:endParaRPr lang="en-US" sz="2800" i="1" u="sng" dirty="0"/>
          </a:p>
          <a:p>
            <a:pPr marL="0" indent="0">
              <a:buNone/>
            </a:pP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tài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thuật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toàn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những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chi </a:t>
            </a:r>
            <a:r>
              <a:rPr lang="en-US" sz="2800" dirty="0" err="1">
                <a:solidFill>
                  <a:srgbClr val="FF0000"/>
                </a:solidFill>
              </a:rPr>
              <a:t>tiết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thiết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căn</a:t>
            </a:r>
            <a:r>
              <a:rPr lang="en-US" sz="2800" dirty="0"/>
              <a:t> </a:t>
            </a:r>
            <a:r>
              <a:rPr lang="en-US" sz="2800" dirty="0" err="1"/>
              <a:t>cứ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,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đại</a:t>
            </a:r>
            <a:r>
              <a:rPr lang="en-US" sz="2800" dirty="0"/>
              <a:t> </a:t>
            </a:r>
            <a:r>
              <a:rPr lang="en-US" sz="2800" dirty="0" err="1"/>
              <a:t>trà</a:t>
            </a:r>
            <a:r>
              <a:rPr lang="en-US" sz="2800" dirty="0"/>
              <a:t>,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31271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</a:t>
            </a:r>
            <a:r>
              <a:rPr lang="en-US" sz="2800" i="1" u="sng" dirty="0" err="1"/>
              <a:t>sản</a:t>
            </a:r>
            <a:r>
              <a:rPr lang="en-US" sz="2800" i="1" u="sng" dirty="0"/>
              <a:t> </a:t>
            </a:r>
            <a:r>
              <a:rPr lang="en-US" sz="2800" i="1" u="sng" dirty="0" err="1"/>
              <a:t>xuất</a:t>
            </a:r>
            <a:endParaRPr lang="en-US" sz="2800" i="1" u="sng" dirty="0"/>
          </a:p>
          <a:p>
            <a:pPr marL="0" indent="0">
              <a:buNone/>
            </a:pP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sau</a:t>
            </a:r>
            <a:r>
              <a:rPr lang="en-US" sz="2800" dirty="0"/>
              <a:t>:</a:t>
            </a:r>
          </a:p>
          <a:p>
            <a:pPr lvl="0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</a:p>
          <a:p>
            <a:pPr lvl="0"/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(do KH </a:t>
            </a:r>
            <a:r>
              <a:rPr lang="en-US" sz="2800" dirty="0" err="1"/>
              <a:t>gửi</a:t>
            </a:r>
            <a:r>
              <a:rPr lang="en-US" sz="2800" dirty="0"/>
              <a:t>)</a:t>
            </a:r>
          </a:p>
          <a:p>
            <a:pPr lvl="0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tiền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(PP)</a:t>
            </a:r>
          </a:p>
          <a:p>
            <a:pPr lvl="0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26313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r>
              <a:rPr lang="en-US" sz="2800" dirty="0" err="1"/>
              <a:t>Liệt</a:t>
            </a:r>
            <a:r>
              <a:rPr lang="en-US" sz="2800" dirty="0"/>
              <a:t> </a:t>
            </a:r>
            <a:r>
              <a:rPr lang="en-US" sz="2800" dirty="0" err="1"/>
              <a:t>kê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NPL,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,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r>
              <a:rPr lang="en-US" sz="2800" dirty="0" err="1"/>
              <a:t>Bố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ràng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>
                <a:solidFill>
                  <a:srgbClr val="FF0000"/>
                </a:solidFill>
              </a:rPr>
              <a:t>3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theo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thứ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tự</a:t>
            </a:r>
            <a:r>
              <a:rPr lang="en-US" sz="2800" dirty="0">
                <a:solidFill>
                  <a:srgbClr val="FF0000"/>
                </a:solidFill>
              </a:rPr>
              <a:t>: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chính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phối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lót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keo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dựng</a:t>
            </a:r>
            <a:r>
              <a:rPr lang="en-US" sz="2800" dirty="0">
                <a:solidFill>
                  <a:srgbClr val="FF0000"/>
                </a:solidFill>
              </a:rPr>
              <a:t>;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may;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đóng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gói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4840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545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r>
              <a:rPr lang="en-US" sz="2800" dirty="0" err="1" smtClean="0"/>
              <a:t>Tách</a:t>
            </a:r>
            <a:r>
              <a:rPr lang="en-US" sz="2800" dirty="0" smtClean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NPL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chia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size (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, </a:t>
            </a:r>
            <a:r>
              <a:rPr lang="en-US" sz="2800" dirty="0" err="1"/>
              <a:t>nhãn</a:t>
            </a:r>
            <a:r>
              <a:rPr lang="en-US" sz="2800" dirty="0"/>
              <a:t> size, </a:t>
            </a:r>
            <a:r>
              <a:rPr lang="en-US" sz="2800" dirty="0" err="1"/>
              <a:t>nhãn</a:t>
            </a:r>
            <a:r>
              <a:rPr lang="en-US" sz="2800" dirty="0"/>
              <a:t> UPC, </a:t>
            </a:r>
            <a:r>
              <a:rPr lang="en-US" sz="2800" dirty="0" err="1"/>
              <a:t>thẻ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,…).</a:t>
            </a:r>
          </a:p>
          <a:p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: met, yards, pcs, sets,…</a:t>
            </a:r>
          </a:p>
          <a:p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35576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545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r>
              <a:rPr lang="en-US" sz="2800" dirty="0" err="1"/>
              <a:t>Chú</a:t>
            </a:r>
            <a:r>
              <a:rPr lang="en-US" sz="2800" dirty="0"/>
              <a:t> ý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trăm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: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2% - 3%;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1% - 2%,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trăm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ít</a:t>
            </a:r>
            <a:r>
              <a:rPr lang="en-US" sz="2800" dirty="0"/>
              <a:t> 0.5% - 1%.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03251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545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r>
              <a:rPr lang="en-US" sz="2800" dirty="0" err="1" smtClean="0"/>
              <a:t>Ngày</a:t>
            </a:r>
            <a:r>
              <a:rPr lang="en-US" sz="2800" dirty="0" smtClean="0"/>
              <a:t> </a:t>
            </a:r>
            <a:r>
              <a:rPr lang="en-US" sz="2800" dirty="0" err="1"/>
              <a:t>phát</a:t>
            </a:r>
            <a:r>
              <a:rPr lang="en-US" sz="2800" dirty="0"/>
              <a:t> NPL,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NPL.</a:t>
            </a:r>
          </a:p>
          <a:p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NPL: </a:t>
            </a:r>
            <a:r>
              <a:rPr lang="en-US" sz="2800" dirty="0" err="1"/>
              <a:t>đủ</a:t>
            </a:r>
            <a:r>
              <a:rPr lang="en-US" sz="2800" dirty="0"/>
              <a:t> hay </a:t>
            </a:r>
            <a:r>
              <a:rPr lang="en-US" sz="2800" dirty="0" err="1"/>
              <a:t>thiếu</a:t>
            </a:r>
            <a:r>
              <a:rPr lang="en-US" sz="2800" dirty="0"/>
              <a:t> so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đợt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.</a:t>
            </a:r>
          </a:p>
          <a:p>
            <a:r>
              <a:rPr lang="en-US" sz="2800" dirty="0" err="1"/>
              <a:t>Chú</a:t>
            </a:r>
            <a:r>
              <a:rPr lang="en-US" sz="2800" dirty="0"/>
              <a:t> ý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.</a:t>
            </a:r>
          </a:p>
          <a:p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PO,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NPL.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7802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9.2.1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NPL</a:t>
            </a:r>
          </a:p>
          <a:p>
            <a:r>
              <a:rPr lang="en-US" sz="2800" dirty="0" err="1"/>
              <a:t>Thông</a:t>
            </a:r>
            <a:r>
              <a:rPr lang="en-US" sz="2800" dirty="0"/>
              <a:t> tin NPL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: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KH,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mua</a:t>
            </a:r>
            <a:r>
              <a:rPr lang="en-US" sz="2800" dirty="0"/>
              <a:t>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,…</a:t>
            </a:r>
          </a:p>
          <a:p>
            <a:r>
              <a:rPr lang="en-US" sz="2800" dirty="0" err="1"/>
              <a:t>Thông</a:t>
            </a:r>
            <a:r>
              <a:rPr lang="en-US" sz="2800" dirty="0"/>
              <a:t> tin NPL </a:t>
            </a:r>
            <a:r>
              <a:rPr lang="en-US" sz="2800" dirty="0" err="1"/>
              <a:t>trễ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: do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NPL </a:t>
            </a:r>
            <a:r>
              <a:rPr lang="en-US" sz="2800" dirty="0" err="1"/>
              <a:t>chậm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,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NPL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,…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40015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9.2.1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NPL</a:t>
            </a:r>
          </a:p>
          <a:p>
            <a:r>
              <a:rPr lang="en-US" sz="2800" dirty="0" err="1"/>
              <a:t>Thông</a:t>
            </a:r>
            <a:r>
              <a:rPr lang="en-US" sz="2800" dirty="0"/>
              <a:t> tin NPL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: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quả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cáo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.</a:t>
            </a:r>
          </a:p>
          <a:p>
            <a:r>
              <a:rPr lang="en-US" sz="2800" dirty="0" err="1">
                <a:solidFill>
                  <a:srgbClr val="FF0000"/>
                </a:solidFill>
              </a:rPr>
              <a:t>Với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những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</a:t>
            </a:r>
            <a:r>
              <a:rPr lang="en-US" sz="2800" dirty="0" err="1">
                <a:solidFill>
                  <a:srgbClr val="FF0000"/>
                </a:solidFill>
              </a:rPr>
              <a:t>này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báo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ngay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phận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có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có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kế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hoạch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xếp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bố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trí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nhận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xem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xét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điều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chỉnh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kế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hoạch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hợp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02485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9.2.2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hoạch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NPL so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hoạch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nhà</a:t>
            </a:r>
            <a:r>
              <a:rPr lang="en-US" sz="2800" dirty="0" smtClean="0"/>
              <a:t> </a:t>
            </a:r>
            <a:r>
              <a:rPr lang="en-US" sz="2800" dirty="0" err="1" smtClean="0"/>
              <a:t>máy</a:t>
            </a:r>
            <a:r>
              <a:rPr lang="en-US" sz="2800" dirty="0" smtClean="0"/>
              <a:t>:</a:t>
            </a:r>
          </a:p>
          <a:p>
            <a:pPr marL="400050" lvl="1" indent="0">
              <a:buNone/>
            </a:pP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luôn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ưu</a:t>
            </a:r>
            <a:r>
              <a:rPr lang="en-US" dirty="0" smtClean="0"/>
              <a:t> </a:t>
            </a:r>
            <a:r>
              <a:rPr lang="en-US" dirty="0" err="1" smtClean="0"/>
              <a:t>tiên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đầu</a:t>
            </a:r>
            <a:r>
              <a:rPr lang="en-US" dirty="0" smtClean="0"/>
              <a:t>, </a:t>
            </a:r>
            <a:r>
              <a:rPr lang="en-US" dirty="0" err="1" smtClean="0"/>
              <a:t>mọi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chậm</a:t>
            </a:r>
            <a:r>
              <a:rPr lang="en-US" dirty="0" smtClean="0"/>
              <a:t> </a:t>
            </a:r>
            <a:r>
              <a:rPr lang="en-US" dirty="0" err="1" smtClean="0"/>
              <a:t>trễ</a:t>
            </a:r>
            <a:r>
              <a:rPr lang="en-US" dirty="0" smtClean="0"/>
              <a:t> ở </a:t>
            </a:r>
            <a:r>
              <a:rPr lang="en-US" dirty="0" err="1" smtClean="0"/>
              <a:t>khâu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NPL </a:t>
            </a:r>
            <a:r>
              <a:rPr lang="en-US" dirty="0" err="1" smtClean="0"/>
              <a:t>đều</a:t>
            </a:r>
            <a:r>
              <a:rPr lang="en-US" dirty="0" smtClean="0"/>
              <a:t> </a:t>
            </a:r>
            <a:r>
              <a:rPr lang="en-US" dirty="0" err="1" smtClean="0"/>
              <a:t>gây</a:t>
            </a:r>
            <a:r>
              <a:rPr lang="en-US" dirty="0" smtClean="0"/>
              <a:t> </a:t>
            </a:r>
            <a:r>
              <a:rPr lang="en-US" dirty="0" err="1" smtClean="0"/>
              <a:t>ảnh</a:t>
            </a:r>
            <a:r>
              <a:rPr lang="en-US" dirty="0" smtClean="0"/>
              <a:t> </a:t>
            </a:r>
            <a:r>
              <a:rPr lang="en-US" dirty="0" err="1" smtClean="0"/>
              <a:t>hưởng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, </a:t>
            </a:r>
            <a:r>
              <a:rPr lang="en-US" dirty="0" err="1" smtClean="0"/>
              <a:t>nên</a:t>
            </a:r>
            <a:r>
              <a:rPr lang="en-US" dirty="0" smtClean="0"/>
              <a:t> </a:t>
            </a:r>
            <a:r>
              <a:rPr lang="en-US" dirty="0" err="1" smtClean="0"/>
              <a:t>đòi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nhân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viên</a:t>
            </a:r>
            <a:r>
              <a:rPr lang="en-US" dirty="0" smtClean="0">
                <a:solidFill>
                  <a:srgbClr val="FF0000"/>
                </a:solidFill>
              </a:rPr>
              <a:t> QLĐH </a:t>
            </a:r>
            <a:r>
              <a:rPr lang="en-US" dirty="0" err="1" smtClean="0">
                <a:solidFill>
                  <a:srgbClr val="FF0000"/>
                </a:solidFill>
              </a:rPr>
              <a:t>phải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bám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sát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giữa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kế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hoạch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sản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xuất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của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nhà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máy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với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kế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hoạch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giao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nhận</a:t>
            </a:r>
            <a:r>
              <a:rPr lang="en-US" dirty="0" smtClean="0">
                <a:solidFill>
                  <a:srgbClr val="FF0000"/>
                </a:solidFill>
              </a:rPr>
              <a:t> NPL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kịp</a:t>
            </a:r>
            <a:r>
              <a:rPr lang="en-US" dirty="0" smtClean="0"/>
              <a:t> </a:t>
            </a:r>
            <a:r>
              <a:rPr lang="en-US" dirty="0" err="1" smtClean="0"/>
              <a:t>thời</a:t>
            </a:r>
            <a:r>
              <a:rPr lang="en-US" dirty="0" smtClean="0"/>
              <a:t>, </a:t>
            </a:r>
            <a:r>
              <a:rPr lang="en-US" dirty="0" err="1" smtClean="0"/>
              <a:t>đáp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sz="2400" dirty="0" smtClean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43344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9.2.3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NPL</a:t>
            </a:r>
          </a:p>
          <a:p>
            <a:pPr marL="400050" lvl="1" indent="0">
              <a:buNone/>
            </a:pP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cập</a:t>
            </a:r>
            <a:r>
              <a:rPr lang="en-US" dirty="0"/>
              <a:t> </a:t>
            </a:r>
            <a:r>
              <a:rPr lang="en-US" dirty="0" err="1"/>
              <a:t>nhật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dõi</a:t>
            </a:r>
            <a:r>
              <a:rPr lang="en-US" dirty="0"/>
              <a:t> NPL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phận</a:t>
            </a:r>
            <a:r>
              <a:rPr lang="en-US" dirty="0"/>
              <a:t> </a:t>
            </a:r>
            <a:r>
              <a:rPr lang="en-US" dirty="0" err="1"/>
              <a:t>kho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đếm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07349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9.2.4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NPL</a:t>
            </a:r>
          </a:p>
          <a:p>
            <a:pPr marL="400050" lvl="1" indent="0">
              <a:buNone/>
            </a:pPr>
            <a:r>
              <a:rPr lang="en-US" dirty="0" err="1"/>
              <a:t>Bất</a:t>
            </a:r>
            <a:r>
              <a:rPr lang="en-US" dirty="0"/>
              <a:t> </a:t>
            </a:r>
            <a:r>
              <a:rPr lang="en-US" dirty="0" err="1"/>
              <a:t>kỳ</a:t>
            </a:r>
            <a:r>
              <a:rPr lang="en-US" dirty="0"/>
              <a:t> </a:t>
            </a:r>
            <a:r>
              <a:rPr lang="en-US" dirty="0" err="1"/>
              <a:t>vấn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NPL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đại</a:t>
            </a:r>
            <a:r>
              <a:rPr lang="en-US" dirty="0"/>
              <a:t> </a:t>
            </a:r>
            <a:r>
              <a:rPr lang="en-US" dirty="0" err="1"/>
              <a:t>trà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duyệt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email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ngay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lỗi</a:t>
            </a:r>
            <a:r>
              <a:rPr lang="en-US" dirty="0"/>
              <a:t>,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hay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trăm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hư</a:t>
            </a:r>
            <a:r>
              <a:rPr lang="en-US" dirty="0"/>
              <a:t>, </a:t>
            </a:r>
            <a:r>
              <a:rPr lang="en-US" dirty="0" err="1">
                <a:solidFill>
                  <a:srgbClr val="FF0000"/>
                </a:solidFill>
              </a:rPr>
              <a:t>kèm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theo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hình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chụp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và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gửi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mẫu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thật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làm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bằng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chứng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báo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lên</a:t>
            </a:r>
            <a:r>
              <a:rPr lang="en-US" dirty="0">
                <a:solidFill>
                  <a:srgbClr val="FF0000"/>
                </a:solidFill>
              </a:rPr>
              <a:t> NCC, KH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chờ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hay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bù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19025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9.2.5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endParaRPr lang="en-US" sz="2800" dirty="0"/>
          </a:p>
          <a:p>
            <a:pPr marL="0" indent="0">
              <a:buNone/>
            </a:pP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sử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dụng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thực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tế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được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quyết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chủ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yếu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bởi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yếu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tố</a:t>
            </a:r>
            <a:r>
              <a:rPr lang="en-US" sz="2800" dirty="0">
                <a:solidFill>
                  <a:srgbClr val="FF0000"/>
                </a:solidFill>
              </a:rPr>
              <a:t> con </a:t>
            </a:r>
            <a:r>
              <a:rPr lang="en-US" sz="2800" dirty="0" err="1">
                <a:solidFill>
                  <a:srgbClr val="FF0000"/>
                </a:solidFill>
              </a:rPr>
              <a:t>người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tùy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thuộc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mỗi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ty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thể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hiện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qua:</a:t>
            </a:r>
          </a:p>
          <a:p>
            <a:pPr lvl="0"/>
            <a:r>
              <a:rPr lang="en-US" sz="2800" dirty="0" err="1">
                <a:solidFill>
                  <a:srgbClr val="FF0000"/>
                </a:solidFill>
              </a:rPr>
              <a:t>Quy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nghệ</a:t>
            </a:r>
            <a:endParaRPr lang="en-US" sz="2800" dirty="0">
              <a:solidFill>
                <a:srgbClr val="FF0000"/>
              </a:solidFill>
            </a:endParaRPr>
          </a:p>
          <a:p>
            <a:pPr lvl="0"/>
            <a:r>
              <a:rPr lang="en-US" sz="2800" dirty="0" err="1">
                <a:solidFill>
                  <a:srgbClr val="FF0000"/>
                </a:solidFill>
              </a:rPr>
              <a:t>Tay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nghề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nhân</a:t>
            </a:r>
            <a:endParaRPr lang="en-US" sz="2800" dirty="0">
              <a:solidFill>
                <a:srgbClr val="FF0000"/>
              </a:solidFill>
            </a:endParaRPr>
          </a:p>
          <a:p>
            <a:pPr lvl="0"/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đội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ngũ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thuật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chuyền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trưởng</a:t>
            </a:r>
            <a:endParaRPr lang="en-US" sz="2800" dirty="0">
              <a:solidFill>
                <a:srgbClr val="FF0000"/>
              </a:solidFill>
            </a:endParaRPr>
          </a:p>
          <a:p>
            <a:pPr lvl="0"/>
            <a:r>
              <a:rPr lang="en-US" sz="2800" dirty="0" err="1">
                <a:solidFill>
                  <a:srgbClr val="FF0000"/>
                </a:solidFill>
              </a:rPr>
              <a:t>Cách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tổ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chức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quản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lý</a:t>
            </a:r>
            <a:endParaRPr lang="en-US" sz="2800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20329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9.2.5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endParaRPr lang="en-US" sz="2800" dirty="0"/>
          </a:p>
          <a:p>
            <a:pPr marL="0" indent="0">
              <a:buNone/>
            </a:pP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≤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ngược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≥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xảy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:</a:t>
            </a:r>
          </a:p>
          <a:p>
            <a:pPr lvl="0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sáng</a:t>
            </a:r>
            <a:r>
              <a:rPr lang="en-US" sz="2800" dirty="0"/>
              <a:t>.</a:t>
            </a:r>
          </a:p>
          <a:p>
            <a:pPr lvl="0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.</a:t>
            </a:r>
          </a:p>
          <a:p>
            <a:pPr lvl="0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viền</a:t>
            </a:r>
            <a:r>
              <a:rPr lang="en-US" sz="2800" dirty="0"/>
              <a:t> </a:t>
            </a:r>
            <a:r>
              <a:rPr lang="en-US" sz="2800" dirty="0" err="1"/>
              <a:t>xéo</a:t>
            </a:r>
            <a:r>
              <a:rPr lang="en-US" sz="2800" dirty="0"/>
              <a:t> (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/>
              <a:t>mối</a:t>
            </a:r>
            <a:r>
              <a:rPr lang="en-US" sz="2800" dirty="0"/>
              <a:t> </a:t>
            </a:r>
            <a:r>
              <a:rPr lang="en-US" sz="2800" dirty="0" err="1"/>
              <a:t>nối</a:t>
            </a:r>
            <a:r>
              <a:rPr lang="en-US" sz="2800" dirty="0"/>
              <a:t>).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303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9.2.5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endParaRPr lang="en-US" sz="2800" dirty="0"/>
          </a:p>
          <a:p>
            <a:pPr marL="0" indent="0">
              <a:buNone/>
            </a:pP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≤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ngược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≥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xảy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:</a:t>
            </a:r>
          </a:p>
          <a:p>
            <a:pPr lvl="0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in, </a:t>
            </a:r>
            <a:r>
              <a:rPr lang="en-US" sz="2800" dirty="0" err="1" smtClean="0"/>
              <a:t>thêu</a:t>
            </a:r>
            <a:r>
              <a:rPr lang="en-US" sz="2800" dirty="0" smtClean="0"/>
              <a:t>.</a:t>
            </a:r>
          </a:p>
          <a:p>
            <a:pPr lvl="0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ít</a:t>
            </a:r>
            <a:r>
              <a:rPr lang="en-US" sz="2800" dirty="0"/>
              <a:t>.</a:t>
            </a:r>
          </a:p>
          <a:p>
            <a:pPr lvl="0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PO.</a:t>
            </a:r>
          </a:p>
          <a:p>
            <a:pPr lvl="0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size (size 3 </a:t>
            </a:r>
            <a:r>
              <a:rPr lang="en-US" sz="2800" dirty="0" err="1"/>
              <a:t>đến</a:t>
            </a:r>
            <a:r>
              <a:rPr lang="en-US" sz="2800" dirty="0"/>
              <a:t> 15),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nhóm</a:t>
            </a:r>
            <a:r>
              <a:rPr lang="en-US" sz="2800" dirty="0"/>
              <a:t> size (petti, missy, woman).</a:t>
            </a:r>
          </a:p>
          <a:p>
            <a:pPr lvl="0"/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1466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9.2.5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endParaRPr lang="en-US" sz="2800" dirty="0"/>
          </a:p>
          <a:p>
            <a:pPr marL="0" indent="0">
              <a:buNone/>
            </a:pP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≤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ngược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≥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xảy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:</a:t>
            </a:r>
          </a:p>
          <a:p>
            <a:pPr lvl="0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hàng</a:t>
            </a:r>
            <a:r>
              <a:rPr lang="en-US" sz="2800" dirty="0"/>
              <a:t> chia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chuyền</a:t>
            </a:r>
            <a:r>
              <a:rPr lang="en-US" sz="2800" dirty="0"/>
              <a:t> may (</a:t>
            </a:r>
            <a:r>
              <a:rPr lang="en-US" sz="2800" dirty="0" err="1"/>
              <a:t>hơn</a:t>
            </a:r>
            <a:r>
              <a:rPr lang="en-US" sz="2800" dirty="0"/>
              <a:t> 3 </a:t>
            </a:r>
            <a:r>
              <a:rPr lang="en-US" sz="2800" dirty="0" err="1"/>
              <a:t>chuyền</a:t>
            </a:r>
            <a:r>
              <a:rPr lang="en-US" sz="2800" dirty="0"/>
              <a:t>).</a:t>
            </a:r>
          </a:p>
          <a:p>
            <a:pPr lvl="0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.</a:t>
            </a:r>
          </a:p>
          <a:p>
            <a:pPr lvl="0"/>
            <a:r>
              <a:rPr lang="en-US" sz="2800" dirty="0" err="1"/>
              <a:t>Diện</a:t>
            </a:r>
            <a:r>
              <a:rPr lang="en-US" sz="2800" dirty="0"/>
              <a:t> </a:t>
            </a:r>
            <a:r>
              <a:rPr lang="en-US" sz="2800" dirty="0" err="1"/>
              <a:t>tích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dài</a:t>
            </a:r>
            <a:r>
              <a:rPr lang="en-US" sz="2800" dirty="0"/>
              <a:t>, </a:t>
            </a:r>
            <a:r>
              <a:rPr lang="en-US" sz="2800" dirty="0" err="1"/>
              <a:t>lớn</a:t>
            </a:r>
            <a:r>
              <a:rPr lang="en-US" sz="2800" dirty="0"/>
              <a:t> (</a:t>
            </a:r>
            <a:r>
              <a:rPr lang="en-US" sz="2800" dirty="0" err="1"/>
              <a:t>áo</a:t>
            </a:r>
            <a:r>
              <a:rPr lang="en-US" sz="2800" dirty="0"/>
              <a:t> </a:t>
            </a:r>
            <a:r>
              <a:rPr lang="en-US" sz="2800" dirty="0" err="1"/>
              <a:t>đầm</a:t>
            </a:r>
            <a:r>
              <a:rPr lang="en-US" sz="2800" dirty="0"/>
              <a:t>, </a:t>
            </a:r>
            <a:r>
              <a:rPr lang="en-US" sz="2800" dirty="0" err="1"/>
              <a:t>quần</a:t>
            </a:r>
            <a:r>
              <a:rPr lang="en-US" sz="2800" dirty="0"/>
              <a:t> </a:t>
            </a:r>
            <a:r>
              <a:rPr lang="en-US" sz="2800" dirty="0" err="1"/>
              <a:t>tây</a:t>
            </a:r>
            <a:r>
              <a:rPr lang="en-US" sz="2800" dirty="0"/>
              <a:t>).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06720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bắt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cuộc</a:t>
            </a:r>
            <a:r>
              <a:rPr lang="en-US" sz="2800" dirty="0"/>
              <a:t> </a:t>
            </a:r>
            <a:r>
              <a:rPr lang="en-US" sz="2800" dirty="0" err="1"/>
              <a:t>họp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bám</a:t>
            </a:r>
            <a:r>
              <a:rPr lang="en-US" sz="2800" dirty="0"/>
              <a:t> </a:t>
            </a:r>
            <a:r>
              <a:rPr lang="en-US" sz="2800" dirty="0" err="1"/>
              <a:t>sát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giải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cố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sinh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xong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672500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24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4144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KHSX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giữa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KHSX </a:t>
            </a:r>
            <a:r>
              <a:rPr lang="en-US" sz="2800" dirty="0" err="1"/>
              <a:t>và</a:t>
            </a:r>
            <a:r>
              <a:rPr lang="en-US" sz="2800" dirty="0"/>
              <a:t> QLĐH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nguồn</a:t>
            </a:r>
            <a:r>
              <a:rPr lang="en-US" sz="2800" dirty="0"/>
              <a:t> </a:t>
            </a:r>
            <a:r>
              <a:rPr lang="en-US" sz="2800" dirty="0" err="1"/>
              <a:t>dữ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giúp</a:t>
            </a:r>
            <a:r>
              <a:rPr lang="en-US" sz="2800" dirty="0"/>
              <a:t> QLĐH </a:t>
            </a:r>
            <a:r>
              <a:rPr lang="en-US" sz="2800" dirty="0" err="1"/>
              <a:t>rà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sẵn</a:t>
            </a:r>
            <a:r>
              <a:rPr lang="en-US" sz="2800" dirty="0"/>
              <a:t> </a:t>
            </a:r>
            <a:r>
              <a:rPr lang="en-US" sz="2800" dirty="0" err="1"/>
              <a:t>sàng</a:t>
            </a:r>
            <a:r>
              <a:rPr lang="en-US" sz="2800" dirty="0"/>
              <a:t> hay </a:t>
            </a:r>
            <a:r>
              <a:rPr lang="en-US" sz="2800" dirty="0" err="1"/>
              <a:t>chưa</a:t>
            </a:r>
            <a:r>
              <a:rPr lang="en-US" sz="2800" dirty="0"/>
              <a:t>,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1371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10.1 </a:t>
            </a:r>
            <a:r>
              <a:rPr lang="en-US" sz="3200" dirty="0" err="1"/>
              <a:t>Kiểm</a:t>
            </a:r>
            <a:r>
              <a:rPr lang="en-US" sz="3200" dirty="0"/>
              <a:t> </a:t>
            </a:r>
            <a:r>
              <a:rPr lang="en-US" sz="3200" dirty="0" err="1"/>
              <a:t>tra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nhất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</a:t>
            </a:r>
            <a:r>
              <a:rPr lang="en-US" sz="3200" dirty="0" err="1"/>
              <a:t>hoạch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, </a:t>
            </a:r>
            <a:r>
              <a:rPr lang="en-US" sz="3200" dirty="0" err="1"/>
              <a:t>theo</a:t>
            </a:r>
            <a:r>
              <a:rPr lang="en-US" sz="3200" dirty="0"/>
              <a:t>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</a:t>
            </a:r>
            <a:r>
              <a:rPr lang="en-US" sz="3200" dirty="0" err="1"/>
              <a:t>hoạch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(KHSX)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nhà</a:t>
            </a:r>
            <a:r>
              <a:rPr lang="en-US" sz="3200" dirty="0"/>
              <a:t> </a:t>
            </a:r>
            <a:r>
              <a:rPr lang="en-US" sz="3200" dirty="0" err="1"/>
              <a:t>máy</a:t>
            </a:r>
            <a:r>
              <a:rPr lang="en-US" sz="3200" dirty="0"/>
              <a:t> – Production Plan:</a:t>
            </a: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67017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25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144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bắt</a:t>
            </a:r>
            <a:r>
              <a:rPr lang="en-US" sz="2800" dirty="0"/>
              <a:t> </a:t>
            </a:r>
            <a:r>
              <a:rPr lang="en-US" sz="2800" dirty="0" err="1"/>
              <a:t>buộc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kì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khâu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10.2  </a:t>
            </a:r>
            <a:r>
              <a:rPr lang="en-US" sz="3200" dirty="0" err="1"/>
              <a:t>Họp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khai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925967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26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1449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ĐH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ở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qua:</a:t>
            </a:r>
          </a:p>
          <a:p>
            <a:pPr lvl="0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cắt</a:t>
            </a:r>
            <a:r>
              <a:rPr lang="en-US" sz="2800" dirty="0"/>
              <a:t> </a:t>
            </a:r>
            <a:r>
              <a:rPr lang="en-US" sz="2800" dirty="0" err="1"/>
              <a:t>bán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</a:t>
            </a:r>
          </a:p>
          <a:p>
            <a:pPr lvl="0"/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in/</a:t>
            </a:r>
            <a:r>
              <a:rPr lang="en-US" sz="2800" dirty="0" err="1"/>
              <a:t>thêu</a:t>
            </a:r>
            <a:r>
              <a:rPr lang="en-US" sz="2800" dirty="0"/>
              <a:t> (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).</a:t>
            </a:r>
          </a:p>
          <a:p>
            <a:pPr lvl="0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bán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chuyền</a:t>
            </a:r>
            <a:r>
              <a:rPr lang="en-US" sz="2800" dirty="0"/>
              <a:t> (input).</a:t>
            </a:r>
          </a:p>
          <a:p>
            <a:pPr lvl="0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chuyền</a:t>
            </a:r>
            <a:r>
              <a:rPr lang="en-US" sz="2800" dirty="0"/>
              <a:t> (output).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10.3  </a:t>
            </a:r>
            <a:r>
              <a:rPr lang="en-US" sz="3200" dirty="0"/>
              <a:t>Theo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tiến</a:t>
            </a:r>
            <a:r>
              <a:rPr lang="en-US" sz="3200" dirty="0"/>
              <a:t> </a:t>
            </a:r>
            <a:r>
              <a:rPr lang="en-US" sz="3200" dirty="0" err="1"/>
              <a:t>độ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 smtClean="0"/>
              <a:t>:</a:t>
            </a:r>
            <a:endParaRPr lang="en-US" sz="3200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40778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27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495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ĐH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ở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qua:</a:t>
            </a:r>
          </a:p>
          <a:p>
            <a:pPr lvl="0"/>
            <a:r>
              <a:rPr lang="en-US" sz="2800" dirty="0" err="1" smtClean="0"/>
              <a:t>Tiến</a:t>
            </a:r>
            <a:r>
              <a:rPr lang="en-US" sz="2800" dirty="0" smtClean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trợ</a:t>
            </a:r>
            <a:r>
              <a:rPr lang="en-US" sz="2800" dirty="0"/>
              <a:t>: </a:t>
            </a:r>
            <a:r>
              <a:rPr lang="en-US" sz="2800" dirty="0" err="1"/>
              <a:t>khuy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khâu</a:t>
            </a:r>
            <a:r>
              <a:rPr lang="en-US" sz="2800" dirty="0"/>
              <a:t> </a:t>
            </a:r>
            <a:r>
              <a:rPr lang="en-US" sz="2800" dirty="0" err="1"/>
              <a:t>móc</a:t>
            </a:r>
            <a:r>
              <a:rPr lang="en-US" sz="2800" dirty="0"/>
              <a:t>,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móc</a:t>
            </a:r>
            <a:r>
              <a:rPr lang="en-US" sz="2800" dirty="0"/>
              <a:t>,…</a:t>
            </a:r>
          </a:p>
          <a:p>
            <a:pPr lvl="0"/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wash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(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).</a:t>
            </a:r>
          </a:p>
          <a:p>
            <a:pPr lvl="0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ủi</a:t>
            </a:r>
            <a:r>
              <a:rPr lang="en-US" sz="2800" dirty="0"/>
              <a:t>.</a:t>
            </a:r>
          </a:p>
          <a:p>
            <a:pPr lvl="0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.</a:t>
            </a:r>
          </a:p>
          <a:p>
            <a:pPr lvl="0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10.3  </a:t>
            </a:r>
            <a:r>
              <a:rPr lang="en-US" sz="3200" dirty="0"/>
              <a:t>Theo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tiến</a:t>
            </a:r>
            <a:r>
              <a:rPr lang="en-US" sz="3200" dirty="0"/>
              <a:t> </a:t>
            </a:r>
            <a:r>
              <a:rPr lang="en-US" sz="3200" dirty="0" err="1"/>
              <a:t>độ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 smtClean="0"/>
              <a:t>:</a:t>
            </a:r>
            <a:endParaRPr lang="en-US" sz="3200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92124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cân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soát</a:t>
            </a:r>
            <a:r>
              <a:rPr lang="en-US" dirty="0" smtClean="0"/>
              <a:t> NPL.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Lập</a:t>
            </a:r>
            <a:r>
              <a:rPr lang="en-US" dirty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may </a:t>
            </a:r>
            <a:r>
              <a:rPr lang="en-US" dirty="0" err="1" smtClean="0"/>
              <a:t>mẫu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sẵn</a:t>
            </a:r>
            <a:r>
              <a:rPr lang="en-US" dirty="0" smtClean="0"/>
              <a:t>.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4629</TotalTime>
  <Words>2235</Words>
  <Application>Microsoft Office PowerPoint</Application>
  <PresentationFormat>On-screen Show (4:3)</PresentationFormat>
  <Paragraphs>208</Paragraphs>
  <Slides>29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871TGp_picture_light_ani</vt:lpstr>
      <vt:lpstr>KIỂM TRA BÀI CŨ</vt:lpstr>
      <vt:lpstr>GV: PHẠM T T THÚY</vt:lpstr>
      <vt:lpstr>MỤC TIÊU</vt:lpstr>
      <vt:lpstr>NỘI DUNG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10. Theo dõi chất lượng sản phẩm</vt:lpstr>
      <vt:lpstr>10. Theo dõi chất lượng sản phẩm</vt:lpstr>
      <vt:lpstr>10. Theo dõi chất lượng sản phẩm</vt:lpstr>
      <vt:lpstr>10. Theo dõi chất lượng sản phẩm</vt:lpstr>
      <vt:lpstr>10. Theo dõi chất lượng sản phẩm</vt:lpstr>
      <vt:lpstr>TỔNG KẾT BÀI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252</cp:revision>
  <dcterms:created xsi:type="dcterms:W3CDTF">2013-12-02T23:45:18Z</dcterms:created>
  <dcterms:modified xsi:type="dcterms:W3CDTF">2020-06-07T10:37:47Z</dcterms:modified>
</cp:coreProperties>
</file>